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78" r:id="rId3"/>
    <p:sldId id="284" r:id="rId4"/>
    <p:sldId id="286" r:id="rId5"/>
    <p:sldId id="291" r:id="rId6"/>
    <p:sldId id="292" r:id="rId7"/>
    <p:sldId id="293" r:id="rId8"/>
    <p:sldId id="294" r:id="rId9"/>
    <p:sldId id="290" r:id="rId10"/>
    <p:sldId id="295" r:id="rId11"/>
    <p:sldId id="305" r:id="rId12"/>
    <p:sldId id="296" r:id="rId13"/>
    <p:sldId id="300" r:id="rId14"/>
    <p:sldId id="304" r:id="rId15"/>
    <p:sldId id="299" r:id="rId16"/>
    <p:sldId id="297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7" autoAdjust="0"/>
    <p:restoredTop sz="86304" autoAdjust="0"/>
  </p:normalViewPr>
  <p:slideViewPr>
    <p:cSldViewPr>
      <p:cViewPr>
        <p:scale>
          <a:sx n="68" d="100"/>
          <a:sy n="68" d="100"/>
        </p:scale>
        <p:origin x="-856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Decisions about how to</a:t>
            </a:r>
            <a:r>
              <a:rPr lang="en-US" baseline="0" dirty="0" smtClean="0"/>
              <a:t> scale the data inform </a:t>
            </a:r>
            <a:r>
              <a:rPr lang="en-US" baseline="0" smtClean="0"/>
              <a:t>the context.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58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</a:t>
            </a:r>
            <a:r>
              <a:rPr lang="en-US" baseline="0" dirty="0" smtClean="0"/>
              <a:t> with caution in </a:t>
            </a:r>
            <a:r>
              <a:rPr lang="en-US" baseline="0" dirty="0" err="1" smtClean="0"/>
              <a:t>vis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2024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hierarchy of accuracy – quantitative, that is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position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length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angle, slope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area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volume</a:t>
            </a:r>
            <a:b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color, density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4D4E5-E3AB-BE4B-9297-EDF912D4F410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www.nytimes.com</a:t>
            </a:r>
            <a:r>
              <a:rPr lang="en-US" dirty="0" smtClean="0"/>
              <a:t>/interactive/2015/03/19/upshot/3d-yield-curve-economic-growth.html</a:t>
            </a:r>
          </a:p>
          <a:p>
            <a:r>
              <a:rPr lang="en-US" dirty="0" smtClean="0"/>
              <a:t>Economic growth</a:t>
            </a:r>
            <a:r>
              <a:rPr lang="en-US" baseline="0" dirty="0" smtClean="0"/>
              <a:t> PERCENT, DATE, </a:t>
            </a:r>
            <a:r>
              <a:rPr lang="en-US" baseline="0" dirty="0" smtClean="0"/>
              <a:t>PERIODS </a:t>
            </a:r>
            <a:r>
              <a:rPr lang="en-US" baseline="0" smtClean="0"/>
              <a:t>of time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11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FOREST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1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From Alan and Dix, 2007. A Taxonomy of Clutter Reduction for Information Visualization. </a:t>
            </a:r>
          </a:p>
          <a:p>
            <a:r>
              <a:rPr lang="en-US" baseline="0" dirty="0" smtClean="0"/>
              <a:t> https://</a:t>
            </a:r>
            <a:r>
              <a:rPr lang="en-US" baseline="0" dirty="0" err="1" smtClean="0"/>
              <a:t>core.ac.uk</a:t>
            </a:r>
            <a:r>
              <a:rPr lang="en-US" baseline="0" dirty="0" smtClean="0"/>
              <a:t>/download/</a:t>
            </a:r>
            <a:r>
              <a:rPr lang="en-US" baseline="0" dirty="0" err="1" smtClean="0"/>
              <a:t>pdf</a:t>
            </a:r>
            <a:r>
              <a:rPr lang="en-US" baseline="0" dirty="0" smtClean="0"/>
              <a:t>/70210.pdf Assign this paper.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003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09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 of the</a:t>
            </a:r>
            <a:r>
              <a:rPr lang="en-US" baseline="0" dirty="0" smtClean="0"/>
              <a:t> data</a:t>
            </a:r>
          </a:p>
          <a:p>
            <a:r>
              <a:rPr lang="en-US" baseline="0" dirty="0" smtClean="0"/>
              <a:t>Filter takes a subset of the data, on the user side as well  - talk more about dimensionality reduction techniques later in the course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59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centric and also visualization </a:t>
            </a:r>
            <a:r>
              <a:rPr lang="en-US" dirty="0" smtClean="0"/>
              <a:t>approaches</a:t>
            </a:r>
          </a:p>
          <a:p>
            <a:r>
              <a:rPr lang="en-US" dirty="0" smtClean="0"/>
              <a:t>Previous research:</a:t>
            </a:r>
            <a:r>
              <a:rPr lang="en-US" baseline="0" dirty="0" smtClean="0"/>
              <a:t> hierarchical clustering data centric method</a:t>
            </a:r>
            <a:endParaRPr lang="en-US" dirty="0" smtClean="0"/>
          </a:p>
          <a:p>
            <a:r>
              <a:rPr lang="en-US" dirty="0" smtClean="0"/>
              <a:t>Optimization of the geometrically grouping polylines while they are plotted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43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Displacement of points of lines, </a:t>
            </a:r>
          </a:p>
          <a:p>
            <a:r>
              <a:rPr lang="en-US" dirty="0" err="1" smtClean="0"/>
              <a:t>separartes</a:t>
            </a:r>
            <a:r>
              <a:rPr lang="en-US" dirty="0" smtClean="0"/>
              <a:t> dots</a:t>
            </a:r>
            <a:r>
              <a:rPr lang="en-US" baseline="0" dirty="0" smtClean="0"/>
              <a:t> </a:t>
            </a:r>
            <a:r>
              <a:rPr lang="en-US" dirty="0" smtClean="0"/>
              <a:t> so that they aren't plotted directly on top of each other</a:t>
            </a:r>
          </a:p>
          <a:p>
            <a:r>
              <a:rPr lang="en-US" dirty="0" smtClean="0"/>
              <a:t>Can be random or TRUTSCHI</a:t>
            </a:r>
            <a:r>
              <a:rPr lang="en-US" baseline="0" dirty="0" smtClean="0"/>
              <a:t> and GRINSTEIN </a:t>
            </a:r>
            <a:r>
              <a:rPr lang="en-US" dirty="0" smtClean="0"/>
              <a:t>a neural network-based smart jittering algorithm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47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reducing</a:t>
            </a:r>
            <a:r>
              <a:rPr lang="en-US" baseline="0" dirty="0" smtClean="0"/>
              <a:t> points necessarily but search </a:t>
            </a:r>
            <a:endParaRPr lang="en-US" dirty="0" smtClean="0"/>
          </a:p>
          <a:p>
            <a:r>
              <a:rPr lang="en-US" dirty="0" smtClean="0"/>
              <a:t>Cars datasets in the first see dimensions that are randomly positioned; </a:t>
            </a:r>
          </a:p>
          <a:p>
            <a:r>
              <a:rPr lang="en-US" dirty="0" err="1" smtClean="0"/>
              <a:t>Alogorithms</a:t>
            </a:r>
            <a:r>
              <a:rPr lang="en-US" baseline="0" dirty="0" smtClean="0"/>
              <a:t> search for a dimension ordering that reduces clutter</a:t>
            </a:r>
          </a:p>
          <a:p>
            <a:r>
              <a:rPr lang="en-US" baseline="0" dirty="0" err="1" smtClean="0"/>
              <a:t>Peng</a:t>
            </a:r>
            <a:r>
              <a:rPr lang="en-US" baseline="0" dirty="0" smtClean="0"/>
              <a:t> has developed algorithms to reorder scatter plot dimensions such that dimensions with similar patterns </a:t>
            </a:r>
          </a:p>
          <a:p>
            <a:r>
              <a:rPr lang="en-US" baseline="0" dirty="0" smtClean="0"/>
              <a:t>Reduce search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66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you create a sense of depth in visualization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9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2/2/17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http://www.nytimes.com/interactive/2015/03/19/upshot/3d-yield-curve-economic-growth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7772400" cy="900546"/>
          </a:xfrm>
        </p:spPr>
        <p:txBody>
          <a:bodyPr>
            <a:normAutofit/>
          </a:bodyPr>
          <a:lstStyle/>
          <a:p>
            <a:r>
              <a:rPr lang="en-US" dirty="0" smtClean="0"/>
              <a:t>Occlusion and Depth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014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7-02-01 at 3.57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68" y="304800"/>
            <a:ext cx="9844498" cy="6477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26239" y="2514600"/>
            <a:ext cx="3657600" cy="16764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286000" y="1828800"/>
            <a:ext cx="8229600" cy="4525963"/>
          </a:xfrm>
          <a:ln>
            <a:noFill/>
          </a:ln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</a:rPr>
              <a:t>Showing Depth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219355" y="6172200"/>
            <a:ext cx="17914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solidFill>
                  <a:srgbClr val="FFFFFF"/>
                </a:solidFill>
              </a:rPr>
              <a:t>Photo by Ernie Cate</a:t>
            </a:r>
          </a:p>
          <a:p>
            <a:pPr algn="ctr"/>
            <a:r>
              <a:rPr lang="en-US" sz="1400" dirty="0" err="1" smtClean="0">
                <a:solidFill>
                  <a:srgbClr val="FFFFFF"/>
                </a:solidFill>
              </a:rPr>
              <a:t>feelgrafix.com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28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Depth Cues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Size</a:t>
            </a:r>
          </a:p>
          <a:p>
            <a:r>
              <a:rPr lang="en-US" dirty="0" smtClean="0"/>
              <a:t>Gridlines</a:t>
            </a:r>
          </a:p>
          <a:p>
            <a:r>
              <a:rPr lang="en-US" dirty="0" smtClean="0"/>
              <a:t>Surface shading and texture</a:t>
            </a:r>
          </a:p>
          <a:p>
            <a:r>
              <a:rPr lang="en-US" dirty="0" smtClean="0"/>
              <a:t>Shadows</a:t>
            </a:r>
          </a:p>
          <a:p>
            <a:endParaRPr lang="en-US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Ware, 2013. Information Visualization: Perception for Design.</a:t>
            </a:r>
            <a:endParaRPr lang="en-US" sz="1800" dirty="0"/>
          </a:p>
        </p:txBody>
      </p:sp>
      <p:pic>
        <p:nvPicPr>
          <p:cNvPr id="4" name="Picture 3" descr="Screen Shot 2017-01-11 at 4.00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581400"/>
            <a:ext cx="3205301" cy="1518852"/>
          </a:xfrm>
          <a:prstGeom prst="rect">
            <a:avLst/>
          </a:prstGeom>
        </p:spPr>
      </p:pic>
      <p:pic>
        <p:nvPicPr>
          <p:cNvPr id="5" name="Picture 4" descr="Screen Shot 2017-01-11 at 3.59.38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098800"/>
            <a:ext cx="3873500" cy="28448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504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gray">
          <a:xfrm>
            <a:off x="0" y="914400"/>
            <a:ext cx="9144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  <a:defRPr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3D</a:t>
            </a: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a</a:t>
            </a:r>
            <a:r>
              <a:rPr 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head </a:t>
            </a: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proceed with </a:t>
            </a: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US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CAUTION</a:t>
            </a:r>
            <a:r>
              <a:rPr lang="en-US" sz="66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Bebas Neue" charset="0"/>
                <a:cs typeface="Bebas Neue" charset="0"/>
              </a:rPr>
              <a:t>!</a:t>
            </a: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endParaRPr lang="en-US" sz="6600" dirty="0" smtClean="0">
              <a:solidFill>
                <a:schemeClr val="tx1">
                  <a:lumMod val="75000"/>
                  <a:lumOff val="25000"/>
                </a:schemeClr>
              </a:solidFill>
              <a:latin typeface="Bebas Neue" charset="0"/>
              <a:ea typeface="Bebas Neue" charset="0"/>
              <a:cs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797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Hierarchy of 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1903" y="1417638"/>
            <a:ext cx="4078719" cy="4525963"/>
          </a:xfrm>
        </p:spPr>
        <p:txBody>
          <a:bodyPr/>
          <a:lstStyle/>
          <a:p>
            <a:r>
              <a:rPr lang="en-US" dirty="0" smtClean="0"/>
              <a:t>Position</a:t>
            </a:r>
          </a:p>
          <a:p>
            <a:r>
              <a:rPr lang="en-US" dirty="0" smtClean="0"/>
              <a:t>Length</a:t>
            </a:r>
          </a:p>
          <a:p>
            <a:r>
              <a:rPr lang="en-US" dirty="0" smtClean="0"/>
              <a:t>Angle, slope</a:t>
            </a:r>
          </a:p>
          <a:p>
            <a:r>
              <a:rPr lang="en-US" dirty="0" smtClean="0"/>
              <a:t>Area</a:t>
            </a:r>
          </a:p>
          <a:p>
            <a:r>
              <a:rPr lang="en-US" b="1" dirty="0" smtClean="0"/>
              <a:t>Volume</a:t>
            </a:r>
          </a:p>
          <a:p>
            <a:r>
              <a:rPr lang="en-US" dirty="0" smtClean="0"/>
              <a:t>Color, density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rot="5400000">
            <a:off x="769590" y="3208373"/>
            <a:ext cx="3183630" cy="1588"/>
          </a:xfrm>
          <a:prstGeom prst="straightConnector1">
            <a:avLst/>
          </a:prstGeom>
          <a:ln w="76200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round/>
            <a:headEnd type="none" w="med" len="med"/>
            <a:tailEnd type="arrow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57992" y="1617352"/>
            <a:ext cx="178601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100" dirty="0" smtClean="0"/>
              <a:t>Decreasing quantitative accuracy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520379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0114"/>
            <a:ext cx="8229600" cy="1143000"/>
          </a:xfrm>
        </p:spPr>
        <p:txBody>
          <a:bodyPr/>
          <a:lstStyle/>
          <a:p>
            <a:r>
              <a:rPr lang="en-US" i="1" dirty="0" smtClean="0"/>
              <a:t>NY Times </a:t>
            </a:r>
            <a:r>
              <a:rPr lang="en-US" dirty="0" smtClean="0"/>
              <a:t>3-D Economics View</a:t>
            </a:r>
            <a:endParaRPr lang="en-US" dirty="0"/>
          </a:p>
        </p:txBody>
      </p:sp>
      <p:pic>
        <p:nvPicPr>
          <p:cNvPr id="6" name="Picture 5" descr="Screen Shot 2017-01-11 at 3.41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3172"/>
            <a:ext cx="8991600" cy="53134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196475"/>
            <a:ext cx="51717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http://www.nytimes.com/interactive/2015/03/19</a:t>
            </a:r>
            <a:r>
              <a:rPr lang="en-US" dirty="0" smtClean="0">
                <a:hlinkClick r:id="rId4"/>
              </a:rPr>
              <a:t>/upshot</a:t>
            </a:r>
            <a:r>
              <a:rPr lang="en-US" dirty="0">
                <a:hlinkClick r:id="rId4"/>
              </a:rPr>
              <a:t>/3d-yield-curve-economic-</a:t>
            </a:r>
            <a:r>
              <a:rPr lang="en-US" dirty="0" smtClean="0">
                <a:hlinkClick r:id="rId4"/>
              </a:rPr>
              <a:t>growth.html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" y="106680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9852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1-11 at 3.44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44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85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2-01 at 4.30.2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304800"/>
            <a:ext cx="9834057" cy="6477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 bwMode="gray">
          <a:xfrm>
            <a:off x="-1447800" y="1493837"/>
            <a:ext cx="9144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  <a:defRPr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spcBef>
                <a:spcPts val="0"/>
              </a:spcBef>
              <a:buFontTx/>
              <a:buNone/>
              <a:defRPr/>
            </a:pPr>
            <a:endParaRPr lang="en-US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endParaRPr lang="en-US" dirty="0" smtClean="0">
              <a:solidFill>
                <a:srgbClr val="FFFFFF"/>
              </a:solidFill>
            </a:endParaRP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US" sz="6000" dirty="0" smtClean="0">
                <a:solidFill>
                  <a:schemeClr val="bg1"/>
                </a:solidFill>
                <a:ea typeface="Bebas Neue" charset="0"/>
                <a:cs typeface="Bebas Neue" charset="0"/>
              </a:rPr>
              <a:t>What’s hiding?</a:t>
            </a:r>
          </a:p>
          <a:p>
            <a:pPr marL="0" indent="0" algn="ctr">
              <a:spcBef>
                <a:spcPts val="0"/>
              </a:spcBef>
              <a:buFontTx/>
              <a:buNone/>
              <a:defRPr/>
            </a:pPr>
            <a:endParaRPr lang="en-US" sz="6600" dirty="0" smtClean="0">
              <a:solidFill>
                <a:schemeClr val="tx1">
                  <a:lumMod val="75000"/>
                  <a:lumOff val="25000"/>
                </a:schemeClr>
              </a:solidFill>
              <a:latin typeface="Bebas Neue" charset="0"/>
              <a:ea typeface="Bebas Neue" charset="0"/>
              <a:cs typeface="Bebas Neue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20000" y="304800"/>
            <a:ext cx="15449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By </a:t>
            </a:r>
            <a:r>
              <a:rPr lang="en-US" dirty="0" err="1" smtClean="0">
                <a:solidFill>
                  <a:srgbClr val="FFFFFF"/>
                </a:solidFill>
              </a:rPr>
              <a:t>berniedup</a:t>
            </a:r>
            <a:endParaRPr lang="en-US" dirty="0" smtClean="0">
              <a:solidFill>
                <a:srgbClr val="FFFFFF"/>
              </a:solidFill>
            </a:endParaRPr>
          </a:p>
          <a:p>
            <a:pPr algn="ctr"/>
            <a:r>
              <a:rPr lang="en-US" dirty="0" smtClean="0">
                <a:solidFill>
                  <a:srgbClr val="FFFFFF"/>
                </a:solidFill>
              </a:rPr>
              <a:t>Flickr CC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0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 smtClean="0"/>
              <a:t>Techniques for clutter reduction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17292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Decrease Point Size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95600" y="2362200"/>
            <a:ext cx="990600" cy="990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18634" y="4343400"/>
            <a:ext cx="990600" cy="990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352800" y="3505200"/>
            <a:ext cx="990600" cy="990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200400" y="2590800"/>
            <a:ext cx="990600" cy="9906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flipH="1">
            <a:off x="7315200" y="2819400"/>
            <a:ext cx="304800" cy="30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flipH="1">
            <a:off x="6338234" y="4800600"/>
            <a:ext cx="304800" cy="30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flipH="1">
            <a:off x="7772400" y="3962400"/>
            <a:ext cx="304800" cy="30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 flipH="1">
            <a:off x="7620000" y="3048000"/>
            <a:ext cx="304800" cy="3048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928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Opacity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 flipH="1" flipV="1">
            <a:off x="6248400" y="21336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  <a:alpha val="43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 flipH="1" flipV="1">
            <a:off x="5271434" y="41148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  <a:alpha val="43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flipH="1" flipV="1">
            <a:off x="6705600" y="32766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  <a:alpha val="43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flipH="1" flipV="1">
            <a:off x="6553200" y="23622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  <a:alpha val="43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flipH="1" flipV="1">
            <a:off x="1981200" y="19812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flipH="1" flipV="1">
            <a:off x="1004234" y="39624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flipH="1" flipV="1">
            <a:off x="2438400" y="31242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flipH="1" flipV="1">
            <a:off x="2286000" y="2209800"/>
            <a:ext cx="1295400" cy="12954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40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or Filtering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Screen Shot 2017-02-01 at 3.27.5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057400"/>
            <a:ext cx="5334000" cy="2667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81200" y="4876800"/>
            <a:ext cx="5021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www.npmjs.com</a:t>
            </a:r>
            <a:r>
              <a:rPr lang="en-US" dirty="0"/>
              <a:t>/package/data-reduction</a:t>
            </a:r>
          </a:p>
        </p:txBody>
      </p:sp>
    </p:spTree>
    <p:extLst>
      <p:ext uri="{BB962C8B-B14F-4D97-AF65-F5344CB8AC3E}">
        <p14:creationId xmlns:p14="http://schemas.microsoft.com/office/powerpoint/2010/main" val="566651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6172200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Zhou, </a:t>
            </a:r>
            <a:r>
              <a:rPr lang="en-US" dirty="0" smtClean="0"/>
              <a:t>et al., 2008</a:t>
            </a:r>
            <a:r>
              <a:rPr lang="en-US" dirty="0"/>
              <a:t>, </a:t>
            </a:r>
            <a:r>
              <a:rPr lang="en-US" dirty="0" smtClean="0"/>
              <a:t> </a:t>
            </a:r>
            <a:r>
              <a:rPr lang="en-US" dirty="0"/>
              <a:t>Visual clustering in parallel </a:t>
            </a:r>
            <a:r>
              <a:rPr lang="en-US" dirty="0" smtClean="0"/>
              <a:t>coordinates. In </a:t>
            </a:r>
            <a:r>
              <a:rPr lang="en-US" i="1" dirty="0" smtClean="0"/>
              <a:t>Computer Graphics Forum</a:t>
            </a:r>
            <a:r>
              <a:rPr lang="en-US" dirty="0" smtClean="0"/>
              <a:t> (Vol. 27, No. 3, pp. 1047-1054). </a:t>
            </a:r>
            <a:endParaRPr lang="en-US" dirty="0"/>
          </a:p>
        </p:txBody>
      </p:sp>
      <p:pic>
        <p:nvPicPr>
          <p:cNvPr id="10" name="Picture 9" descr="Screen Shot 2017-02-01 at 4.51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295400"/>
            <a:ext cx="4771921" cy="484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871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Jittering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08926" y="6324600"/>
            <a:ext cx="6835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Trutschi</a:t>
            </a:r>
            <a:r>
              <a:rPr lang="en-US" dirty="0" smtClean="0"/>
              <a:t> &amp; Grinstein, 2003. Intelligently resolving point occlusion.</a:t>
            </a:r>
            <a:endParaRPr lang="en-US" dirty="0"/>
          </a:p>
        </p:txBody>
      </p:sp>
      <p:pic>
        <p:nvPicPr>
          <p:cNvPr id="3" name="Picture 2" descr="Screen Shot 2017-01-11 at 4.55.0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44000" cy="400999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46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Dimensional Reordering</a:t>
            </a:r>
            <a:endParaRPr lang="en-US" dirty="0"/>
          </a:p>
        </p:txBody>
      </p:sp>
      <p:pic>
        <p:nvPicPr>
          <p:cNvPr id="4" name="Picture 3" descr="Screen Shot 2017-01-11 at 2.57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460" y="1828800"/>
            <a:ext cx="4574540" cy="3425952"/>
          </a:xfrm>
          <a:prstGeom prst="rect">
            <a:avLst/>
          </a:prstGeom>
        </p:spPr>
      </p:pic>
      <p:pic>
        <p:nvPicPr>
          <p:cNvPr id="5" name="Picture 4" descr="Screen Shot 2017-01-11 at 2.57.0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2600"/>
            <a:ext cx="4663774" cy="34222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6800" y="5934670"/>
            <a:ext cx="79859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Peng, Ward, &amp; </a:t>
            </a:r>
            <a:r>
              <a:rPr lang="en-US" dirty="0" err="1" smtClean="0"/>
              <a:t>Rundensteiner</a:t>
            </a:r>
            <a:r>
              <a:rPr lang="en-US" dirty="0" smtClean="0"/>
              <a:t>, 2004. Clutter reduction in multi-dimensional </a:t>
            </a:r>
          </a:p>
          <a:p>
            <a:r>
              <a:rPr lang="en-US" dirty="0" smtClean="0"/>
              <a:t>data visualization using dimension reordering</a:t>
            </a:r>
            <a:r>
              <a:rPr lang="en-US" dirty="0"/>
              <a:t>.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4474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6846</TotalTime>
  <Words>435</Words>
  <Application>Microsoft Macintosh PowerPoint</Application>
  <PresentationFormat>On-screen Show (4:3)</PresentationFormat>
  <Paragraphs>90</Paragraphs>
  <Slides>16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Custom Design</vt:lpstr>
      <vt:lpstr>Occlusion and Depth</vt:lpstr>
      <vt:lpstr>PowerPoint Presentation</vt:lpstr>
      <vt:lpstr>PowerPoint Presentation</vt:lpstr>
      <vt:lpstr>Decrease Point Size</vt:lpstr>
      <vt:lpstr>Opacity</vt:lpstr>
      <vt:lpstr>Sampling or Filtering</vt:lpstr>
      <vt:lpstr>Clustering</vt:lpstr>
      <vt:lpstr>Jittering</vt:lpstr>
      <vt:lpstr>Dimensional Reordering</vt:lpstr>
      <vt:lpstr>PowerPoint Presentation</vt:lpstr>
      <vt:lpstr>Spatial Depth Cues</vt:lpstr>
      <vt:lpstr>PowerPoint Presentation</vt:lpstr>
      <vt:lpstr>A Hierarchy of Accuracy</vt:lpstr>
      <vt:lpstr>NY Times 3-D Economics View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Daniel</cp:lastModifiedBy>
  <cp:revision>177</cp:revision>
  <dcterms:created xsi:type="dcterms:W3CDTF">2016-03-21T14:12:59Z</dcterms:created>
  <dcterms:modified xsi:type="dcterms:W3CDTF">2017-02-02T16:29:48Z</dcterms:modified>
</cp:coreProperties>
</file>

<file path=docProps/thumbnail.jpeg>
</file>